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4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2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96" r:id="rId1"/>
  </p:sldMasterIdLst>
  <p:notesMasterIdLst>
    <p:notesMasterId r:id="rId54"/>
  </p:notesMasterIdLst>
  <p:handoutMasterIdLst>
    <p:handoutMasterId r:id="rId55"/>
  </p:handoutMasterIdLst>
  <p:sldIdLst>
    <p:sldId id="313" r:id="rId2"/>
    <p:sldId id="327" r:id="rId3"/>
    <p:sldId id="263" r:id="rId4"/>
    <p:sldId id="264" r:id="rId5"/>
    <p:sldId id="265" r:id="rId6"/>
    <p:sldId id="301" r:id="rId7"/>
    <p:sldId id="317" r:id="rId8"/>
    <p:sldId id="266" r:id="rId9"/>
    <p:sldId id="318" r:id="rId10"/>
    <p:sldId id="268" r:id="rId11"/>
    <p:sldId id="321" r:id="rId12"/>
    <p:sldId id="319" r:id="rId13"/>
    <p:sldId id="269" r:id="rId14"/>
    <p:sldId id="333" r:id="rId15"/>
    <p:sldId id="320" r:id="rId16"/>
    <p:sldId id="267" r:id="rId17"/>
    <p:sldId id="271" r:id="rId18"/>
    <p:sldId id="306" r:id="rId19"/>
    <p:sldId id="322" r:id="rId20"/>
    <p:sldId id="323" r:id="rId21"/>
    <p:sldId id="324" r:id="rId22"/>
    <p:sldId id="332" r:id="rId23"/>
    <p:sldId id="334" r:id="rId24"/>
    <p:sldId id="335" r:id="rId25"/>
    <p:sldId id="336" r:id="rId26"/>
    <p:sldId id="342" r:id="rId27"/>
    <p:sldId id="341" r:id="rId28"/>
    <p:sldId id="343" r:id="rId29"/>
    <p:sldId id="337" r:id="rId30"/>
    <p:sldId id="338" r:id="rId31"/>
    <p:sldId id="339" r:id="rId32"/>
    <p:sldId id="340" r:id="rId33"/>
    <p:sldId id="344" r:id="rId34"/>
    <p:sldId id="352" r:id="rId35"/>
    <p:sldId id="346" r:id="rId36"/>
    <p:sldId id="347" r:id="rId37"/>
    <p:sldId id="345" r:id="rId38"/>
    <p:sldId id="348" r:id="rId39"/>
    <p:sldId id="349" r:id="rId40"/>
    <p:sldId id="350" r:id="rId41"/>
    <p:sldId id="351" r:id="rId42"/>
    <p:sldId id="353" r:id="rId43"/>
    <p:sldId id="355" r:id="rId44"/>
    <p:sldId id="356" r:id="rId45"/>
    <p:sldId id="357" r:id="rId46"/>
    <p:sldId id="361" r:id="rId47"/>
    <p:sldId id="362" r:id="rId48"/>
    <p:sldId id="358" r:id="rId49"/>
    <p:sldId id="359" r:id="rId50"/>
    <p:sldId id="360" r:id="rId51"/>
    <p:sldId id="363" r:id="rId52"/>
    <p:sldId id="364" r:id="rId5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828"/>
    <a:srgbClr val="00006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2" d="100"/>
          <a:sy n="22" d="100"/>
        </p:scale>
        <p:origin x="379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154"/>
          </a:xfrm>
          <a:prstGeom prst="rect">
            <a:avLst/>
          </a:prstGeom>
        </p:spPr>
        <p:txBody>
          <a:bodyPr vert="horz" lIns="93940" tIns="46970" rIns="93940" bIns="469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2" cy="468154"/>
          </a:xfrm>
          <a:prstGeom prst="rect">
            <a:avLst/>
          </a:prstGeom>
        </p:spPr>
        <p:txBody>
          <a:bodyPr vert="horz" lIns="93940" tIns="46970" rIns="93940" bIns="46970" rtlCol="0"/>
          <a:lstStyle>
            <a:lvl1pPr algn="r">
              <a:defRPr sz="1200"/>
            </a:lvl1pPr>
          </a:lstStyle>
          <a:p>
            <a:fld id="{038FC121-FE74-664B-949B-A10D798E981F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6"/>
            <a:ext cx="3066732" cy="468154"/>
          </a:xfrm>
          <a:prstGeom prst="rect">
            <a:avLst/>
          </a:prstGeom>
        </p:spPr>
        <p:txBody>
          <a:bodyPr vert="horz" lIns="93940" tIns="46970" rIns="93940" bIns="469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6"/>
            <a:ext cx="3066732" cy="468154"/>
          </a:xfrm>
          <a:prstGeom prst="rect">
            <a:avLst/>
          </a:prstGeom>
        </p:spPr>
        <p:txBody>
          <a:bodyPr vert="horz" lIns="93940" tIns="46970" rIns="93940" bIns="46970" rtlCol="0" anchor="b"/>
          <a:lstStyle>
            <a:lvl1pPr algn="r">
              <a:defRPr sz="1200"/>
            </a:lvl1pPr>
          </a:lstStyle>
          <a:p>
            <a:fld id="{B4577D75-7F24-2E4F-B240-8D0D9CBF3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5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154"/>
          </a:xfrm>
          <a:prstGeom prst="rect">
            <a:avLst/>
          </a:prstGeom>
        </p:spPr>
        <p:txBody>
          <a:bodyPr vert="horz" lIns="93940" tIns="46970" rIns="93940" bIns="469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68154"/>
          </a:xfrm>
          <a:prstGeom prst="rect">
            <a:avLst/>
          </a:prstGeom>
        </p:spPr>
        <p:txBody>
          <a:bodyPr vert="horz" lIns="93940" tIns="46970" rIns="93940" bIns="46970" rtlCol="0"/>
          <a:lstStyle>
            <a:lvl1pPr algn="r">
              <a:defRPr sz="1200"/>
            </a:lvl1pPr>
          </a:lstStyle>
          <a:p>
            <a:fld id="{55909AD4-1524-464E-86C9-5F19AF018ED1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0" tIns="46970" rIns="93940" bIns="469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4"/>
          </a:xfrm>
          <a:prstGeom prst="rect">
            <a:avLst/>
          </a:prstGeom>
        </p:spPr>
        <p:txBody>
          <a:bodyPr vert="horz" lIns="93940" tIns="46970" rIns="93940" bIns="469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2" cy="468154"/>
          </a:xfrm>
          <a:prstGeom prst="rect">
            <a:avLst/>
          </a:prstGeom>
        </p:spPr>
        <p:txBody>
          <a:bodyPr vert="horz" lIns="93940" tIns="46970" rIns="93940" bIns="469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2" cy="468154"/>
          </a:xfrm>
          <a:prstGeom prst="rect">
            <a:avLst/>
          </a:prstGeom>
        </p:spPr>
        <p:txBody>
          <a:bodyPr vert="horz" lIns="93940" tIns="46970" rIns="93940" bIns="46970" rtlCol="0" anchor="b"/>
          <a:lstStyle>
            <a:lvl1pPr algn="r">
              <a:defRPr sz="1200"/>
            </a:lvl1pPr>
          </a:lstStyle>
          <a:p>
            <a:fld id="{0B51B429-04EA-1547-97CC-4EAE2C416B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97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7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7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5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7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3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0218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0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6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45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55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95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0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Notice has to be “legally sufficient.”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B429-04EA-1547-97CC-4EAE2C416B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0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6" descr="Nara%20logo"/>
          <p:cNvPicPr>
            <a:picLocks noChangeAspect="1" noChangeArrowheads="1"/>
          </p:cNvPicPr>
          <p:nvPr userDrawn="1"/>
        </p:nvPicPr>
        <p:blipFill>
          <a:blip r:embed="rId2"/>
          <a:srcRect b="15718"/>
          <a:stretch>
            <a:fillRect/>
          </a:stretch>
        </p:blipFill>
        <p:spPr>
          <a:xfrm>
            <a:off x="3030524" y="3408703"/>
            <a:ext cx="5470448" cy="294429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lIns="82296" tIns="41148" rIns="8229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614"/>
            <a:ext cx="4046220" cy="4524851"/>
          </a:xfrm>
        </p:spPr>
        <p:txBody>
          <a:bodyPr lIns="82296" tIns="41148" rIns="82296" bIns="4114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481614"/>
            <a:ext cx="4046220" cy="4524851"/>
          </a:xfrm>
        </p:spPr>
        <p:txBody>
          <a:bodyPr lIns="82296" tIns="41148" rIns="82296" bIns="4114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4" name="Picture 6" descr="Nara%20logo"/>
          <p:cNvPicPr>
            <a:picLocks noChangeAspect="1" noChangeArrowheads="1"/>
          </p:cNvPicPr>
          <p:nvPr userDrawn="1"/>
        </p:nvPicPr>
        <p:blipFill>
          <a:blip r:embed="rId2"/>
          <a:srcRect b="15718"/>
          <a:stretch>
            <a:fillRect/>
          </a:stretch>
        </p:blipFill>
        <p:spPr>
          <a:xfrm>
            <a:off x="3434564" y="3700607"/>
            <a:ext cx="5214136" cy="280634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0" name="Picture 6" descr="Nara%20logo"/>
          <p:cNvPicPr>
            <a:picLocks noChangeAspect="1" noChangeArrowheads="1"/>
          </p:cNvPicPr>
          <p:nvPr userDrawn="1"/>
        </p:nvPicPr>
        <p:blipFill>
          <a:blip r:embed="rId2"/>
          <a:srcRect b="22128"/>
          <a:stretch>
            <a:fillRect/>
          </a:stretch>
        </p:blipFill>
        <p:spPr bwMode="auto">
          <a:xfrm>
            <a:off x="312004" y="5796911"/>
            <a:ext cx="1673295" cy="8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5019888" y="5996193"/>
            <a:ext cx="641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952828"/>
                </a:solidFill>
                <a:latin typeface="Arial Rounded MT Bold"/>
                <a:cs typeface="Arial Rounded MT Bold"/>
              </a:rPr>
              <a:t>www.naralicensing.org</a:t>
            </a:r>
            <a:endParaRPr lang="en-US" sz="2400" dirty="0">
              <a:solidFill>
                <a:srgbClr val="952828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10496" y="6539960"/>
            <a:ext cx="6413002" cy="1588"/>
          </a:xfrm>
          <a:prstGeom prst="line">
            <a:avLst/>
          </a:prstGeom>
          <a:ln w="69850" cap="rnd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67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10" name="Picture 6" descr="Nara%20logo"/>
          <p:cNvPicPr>
            <a:picLocks noChangeAspect="1" noChangeArrowheads="1"/>
          </p:cNvPicPr>
          <p:nvPr userDrawn="1"/>
        </p:nvPicPr>
        <p:blipFill>
          <a:blip r:embed="rId12"/>
          <a:srcRect b="22128"/>
          <a:stretch>
            <a:fillRect/>
          </a:stretch>
        </p:blipFill>
        <p:spPr bwMode="auto">
          <a:xfrm>
            <a:off x="312004" y="5796911"/>
            <a:ext cx="1673295" cy="8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2110496" y="6539960"/>
            <a:ext cx="6413002" cy="1588"/>
          </a:xfrm>
          <a:prstGeom prst="line">
            <a:avLst/>
          </a:prstGeom>
          <a:ln w="69850" cap="rnd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5019888" y="5996193"/>
            <a:ext cx="641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952828"/>
                </a:solidFill>
                <a:latin typeface="Arial Rounded MT Bold"/>
                <a:cs typeface="Arial Rounded MT Bold"/>
              </a:rPr>
              <a:t>www.naralicensing.org</a:t>
            </a:r>
            <a:endParaRPr lang="en-US" sz="2400" dirty="0">
              <a:solidFill>
                <a:srgbClr val="952828"/>
              </a:solidFill>
              <a:latin typeface="Arial Rounded MT Bold"/>
              <a:cs typeface="Arial Rounded MT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8" r:id="rId4"/>
    <p:sldLayoutId id="2147483700" r:id="rId5"/>
    <p:sldLayoutId id="2147483701" r:id="rId6"/>
    <p:sldLayoutId id="2147483704" r:id="rId7"/>
    <p:sldLayoutId id="2147483706" r:id="rId8"/>
    <p:sldLayoutId id="2147483707" r:id="rId9"/>
    <p:sldLayoutId id="2147483708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952828"/>
          </a:solidFill>
          <a:latin typeface="Arial Rounded MT Bold"/>
          <a:ea typeface="+mj-ea"/>
          <a:cs typeface="Arial Rounded MT Bold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>
              <a:lumMod val="50000"/>
              <a:lumOff val="50000"/>
            </a:schemeClr>
          </a:solidFill>
          <a:latin typeface="Arial Black"/>
          <a:ea typeface="+mn-ea"/>
          <a:cs typeface="Arial Black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rgbClr val="00006C"/>
          </a:solidFill>
          <a:latin typeface="Arial Rounded MT Bold"/>
          <a:ea typeface="+mn-ea"/>
          <a:cs typeface="Arial Rounded MT Bold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rgbClr val="00006C"/>
          </a:solidFill>
          <a:latin typeface="Arial Rounded MT Bold"/>
          <a:ea typeface="+mn-ea"/>
          <a:cs typeface="Arial Rounded MT Bold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rgbClr val="00006C"/>
          </a:solidFill>
          <a:latin typeface="Arial Rounded MT Bold"/>
          <a:ea typeface="+mn-ea"/>
          <a:cs typeface="Arial Rounded MT Bold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rgbClr val="00006C"/>
          </a:solidFill>
          <a:latin typeface="Arial Rounded MT Bold"/>
          <a:ea typeface="+mn-ea"/>
          <a:cs typeface="Arial Rounded MT Bold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762500"/>
            <a:ext cx="3365500" cy="19177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Donna M. Sabo, MAED</a:t>
            </a:r>
          </a:p>
          <a:p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NARA Consultant and Trainer </a:t>
            </a:r>
          </a:p>
          <a:p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Sandi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Wooters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MHS ACG</a:t>
            </a:r>
          </a:p>
          <a:p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Commonwealth of PA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9900" y="1493230"/>
            <a:ext cx="8229600" cy="1470025"/>
          </a:xfrm>
        </p:spPr>
        <p:txBody>
          <a:bodyPr>
            <a:noAutofit/>
          </a:bodyPr>
          <a:lstStyle/>
          <a:p>
            <a:r>
              <a:rPr lang="en-US" sz="3200" dirty="0"/>
              <a:t>NARA Licensing Curriculum Training</a:t>
            </a:r>
            <a:br>
              <a:rPr lang="en-US" sz="3200" dirty="0"/>
            </a:br>
            <a:r>
              <a:rPr lang="en-US" sz="3200" dirty="0"/>
              <a:t>The Balance Use </a:t>
            </a:r>
            <a:br>
              <a:rPr lang="en-US" sz="3200" dirty="0"/>
            </a:br>
            <a:r>
              <a:rPr lang="en-US" sz="3200" dirty="0"/>
              <a:t>of Authority in Licensing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6" descr="j04107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622675"/>
            <a:ext cx="2667000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549401"/>
            <a:ext cx="6469063" cy="307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Provider’s </a:t>
            </a:r>
            <a:br>
              <a:rPr lang="en-US" b="1" dirty="0"/>
            </a:br>
            <a:r>
              <a:rPr lang="en-US" b="1" dirty="0"/>
              <a:t>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4000" dirty="0"/>
          </a:p>
          <a:p>
            <a:r>
              <a:rPr lang="en-US" sz="4000" dirty="0"/>
              <a:t>Before</a:t>
            </a:r>
          </a:p>
          <a:p>
            <a:endParaRPr lang="en-US" sz="4000" dirty="0"/>
          </a:p>
          <a:p>
            <a:r>
              <a:rPr lang="en-US" sz="4000" dirty="0"/>
              <a:t>During </a:t>
            </a:r>
          </a:p>
          <a:p>
            <a:endParaRPr lang="en-US" sz="4000" dirty="0"/>
          </a:p>
          <a:p>
            <a:r>
              <a:rPr lang="en-US" sz="4000" dirty="0"/>
              <a:t>After</a:t>
            </a:r>
          </a:p>
          <a:p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979084"/>
            <a:ext cx="4064000" cy="473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3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55762"/>
          </a:xfrm>
        </p:spPr>
        <p:txBody>
          <a:bodyPr>
            <a:normAutofit/>
          </a:bodyPr>
          <a:lstStyle/>
          <a:p>
            <a:r>
              <a:rPr lang="en-US" sz="4800" b="1" dirty="0"/>
              <a:t>Provider’s </a:t>
            </a:r>
            <a:br>
              <a:rPr lang="en-US" sz="4800" b="1" dirty="0"/>
            </a:br>
            <a:r>
              <a:rPr lang="en-US" sz="4800" b="1" dirty="0"/>
              <a:t>Reactions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30400"/>
            <a:ext cx="7772400" cy="3619500"/>
          </a:xfrm>
        </p:spPr>
        <p:txBody>
          <a:bodyPr>
            <a:normAutofit/>
          </a:bodyPr>
          <a:lstStyle/>
          <a:p>
            <a:r>
              <a:rPr lang="en-US" sz="3600" dirty="0"/>
              <a:t>Fight </a:t>
            </a:r>
          </a:p>
          <a:p>
            <a:endParaRPr lang="en-US" sz="3600" dirty="0"/>
          </a:p>
          <a:p>
            <a:r>
              <a:rPr lang="en-US" sz="3600" dirty="0"/>
              <a:t>Flee</a:t>
            </a:r>
          </a:p>
          <a:p>
            <a:endParaRPr lang="en-US" sz="3600" dirty="0"/>
          </a:p>
          <a:p>
            <a:r>
              <a:rPr lang="en-US" sz="3600" dirty="0"/>
              <a:t>Freeze</a:t>
            </a:r>
          </a:p>
          <a:p>
            <a:endParaRPr lang="en-US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00038"/>
            <a:ext cx="4572000" cy="552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5500"/>
            <a:ext cx="7772400" cy="14859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Characterizations of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311400"/>
            <a:ext cx="7772400" cy="370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dirty="0"/>
              <a:t>  </a:t>
            </a:r>
            <a:r>
              <a:rPr lang="en-US" altLang="en-US" sz="4800" dirty="0"/>
              <a:t>Can you name some    “stereotypes” or types</a:t>
            </a:r>
          </a:p>
          <a:p>
            <a:pPr marL="0" indent="0" algn="ctr">
              <a:buNone/>
            </a:pPr>
            <a:r>
              <a:rPr lang="en-US" altLang="en-US" sz="4800" dirty="0"/>
              <a:t>    of Providers???</a:t>
            </a:r>
          </a:p>
        </p:txBody>
      </p:sp>
      <p:pic>
        <p:nvPicPr>
          <p:cNvPr id="13314" name="Picture 2" descr="C:\Users\Donna\AppData\Local\Microsoft\Windows\INetCache\IE\HXQMZHSO\police-chief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98900"/>
            <a:ext cx="19431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“Victim”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68500"/>
            <a:ext cx="7772400" cy="4051300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sz="3600" dirty="0"/>
              <a:t>Expects and wants to be the victim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Looks for signs of slight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Blames others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12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Donna\AppData\Local\Microsoft\Windows\INetCache\IE\HXQMZHSO\objec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77800"/>
            <a:ext cx="3810000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“Attorney”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000" y="1422400"/>
            <a:ext cx="8509000" cy="4572000"/>
          </a:xfrm>
        </p:spPr>
        <p:txBody>
          <a:bodyPr>
            <a:noAutofit/>
          </a:bodyPr>
          <a:lstStyle/>
          <a:p>
            <a:pPr>
              <a:spcAft>
                <a:spcPct val="50000"/>
              </a:spcAft>
            </a:pPr>
            <a:r>
              <a:rPr lang="en-US" sz="3200" dirty="0"/>
              <a:t>Argues 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200" dirty="0"/>
              <a:t>  technicalities	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Looks for loopholes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Demonizes authority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Survives by wit and verbal </a:t>
            </a:r>
            <a:r>
              <a:rPr lang="en-US" sz="4000" dirty="0"/>
              <a:t>skills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“Social Justice Advocate”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en-US" sz="3200" dirty="0"/>
              <a:t>Takes on righteous defense of others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Paints the licensor as the bully or bigot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A safe way to challenge authority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“Perfectionist”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98170"/>
            <a:ext cx="7772400" cy="4321629"/>
          </a:xfrm>
        </p:spPr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en-US" sz="3200" dirty="0"/>
              <a:t>Strives for perfection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Wards off disapproval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Avoids criticism </a:t>
            </a:r>
            <a:br>
              <a:rPr lang="en-US" sz="3200" dirty="0"/>
            </a:br>
            <a:r>
              <a:rPr lang="en-US" sz="3200" dirty="0"/>
              <a:t>by learning to be                perfect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200" dirty="0"/>
              <a:t>   </a:t>
            </a:r>
          </a:p>
          <a:p>
            <a:pPr lvl="1"/>
            <a:endParaRPr lang="en-US" sz="3600" dirty="0"/>
          </a:p>
        </p:txBody>
      </p:sp>
      <p:pic>
        <p:nvPicPr>
          <p:cNvPr id="10242" name="Picture 2" descr="C:\Users\Donna\AppData\Local\Microsoft\Windows\INetCache\IE\HXQMZHSO\perfectioni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111500"/>
            <a:ext cx="35941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Choreographer/Stage </a:t>
            </a:r>
            <a:r>
              <a:rPr lang="en-US" b="1" dirty="0" err="1"/>
              <a:t>Mgr</a:t>
            </a:r>
            <a:r>
              <a:rPr lang="en-US" b="1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              Obsessed with controlling</a:t>
            </a:r>
          </a:p>
          <a:p>
            <a:r>
              <a:rPr lang="en-US" altLang="en-US" dirty="0"/>
              <a:t>               all the details</a:t>
            </a:r>
          </a:p>
          <a:p>
            <a:endParaRPr lang="en-US" altLang="en-US" dirty="0"/>
          </a:p>
          <a:p>
            <a:r>
              <a:rPr lang="en-US" altLang="en-US" dirty="0"/>
              <a:t>	 	Making mistakes means     			vulnerability</a:t>
            </a:r>
          </a:p>
          <a:p>
            <a:endParaRPr lang="en-US" altLang="en-US" dirty="0"/>
          </a:p>
        </p:txBody>
      </p:sp>
      <p:pic>
        <p:nvPicPr>
          <p:cNvPr id="8194" name="Picture 2" descr="C:\Users\Donna\AppData\Local\Microsoft\Windows\INetCache\IE\FD7ZVH6N\shout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128838"/>
            <a:ext cx="1835150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5400" dirty="0"/>
              <a:t>Sniper”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endParaRPr lang="en-US" dirty="0"/>
          </a:p>
          <a:p>
            <a:pPr>
              <a:spcAft>
                <a:spcPct val="50000"/>
              </a:spcAft>
            </a:pPr>
            <a:endParaRPr lang="en-US" dirty="0"/>
          </a:p>
          <a:p>
            <a:pPr>
              <a:spcAft>
                <a:spcPct val="50000"/>
              </a:spcAft>
            </a:pPr>
            <a:r>
              <a:rPr lang="en-US" dirty="0"/>
              <a:t>Attacks authority</a:t>
            </a:r>
          </a:p>
          <a:p>
            <a:pPr>
              <a:spcAft>
                <a:spcPct val="50000"/>
              </a:spcAft>
            </a:pPr>
            <a:r>
              <a:rPr lang="en-US" dirty="0"/>
              <a:t>Aggressive verbal skills</a:t>
            </a:r>
          </a:p>
          <a:p>
            <a:pPr>
              <a:spcAft>
                <a:spcPct val="50000"/>
              </a:spcAft>
            </a:pPr>
            <a:r>
              <a:rPr lang="en-US" dirty="0"/>
              <a:t>Sees authority as the bully</a:t>
            </a:r>
          </a:p>
          <a:p>
            <a:endParaRPr lang="en-US" altLang="en-US" dirty="0"/>
          </a:p>
        </p:txBody>
      </p:sp>
      <p:pic>
        <p:nvPicPr>
          <p:cNvPr id="9218" name="Picture 2" descr="C:\Users\Donna\AppData\Local\Microsoft\Windows\INetCache\IE\XMSI9EW8\13085479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71" y="780238"/>
            <a:ext cx="1790457" cy="18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en-US" dirty="0"/>
              <a:t>To identify personal issues </a:t>
            </a:r>
            <a:br>
              <a:rPr lang="en-US" dirty="0"/>
            </a:br>
            <a:r>
              <a:rPr lang="en-US" dirty="0"/>
              <a:t>regarding authority</a:t>
            </a:r>
          </a:p>
          <a:p>
            <a:pPr>
              <a:spcAft>
                <a:spcPct val="50000"/>
              </a:spcAft>
            </a:pPr>
            <a:r>
              <a:rPr lang="en-US" dirty="0"/>
              <a:t>To identify problems with professional authority (overuse and underuse) relating to the regulatory field</a:t>
            </a:r>
          </a:p>
          <a:p>
            <a:pPr>
              <a:spcAft>
                <a:spcPct val="50000"/>
              </a:spcAft>
            </a:pPr>
            <a:r>
              <a:rPr lang="en-US" dirty="0"/>
              <a:t>To apply knowledge received to develop a better regulatory balance of authority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“Lapdog”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endParaRPr lang="en-US" sz="3600" dirty="0"/>
          </a:p>
          <a:p>
            <a:pPr>
              <a:spcAft>
                <a:spcPct val="50000"/>
              </a:spcAft>
            </a:pPr>
            <a:r>
              <a:rPr lang="en-US" sz="3600" dirty="0"/>
              <a:t>Overly 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600" dirty="0"/>
              <a:t>  submissive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Unassertive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Confesses to false errors</a:t>
            </a:r>
          </a:p>
          <a:p>
            <a:endParaRPr lang="en-US" altLang="en-US" sz="3600" dirty="0"/>
          </a:p>
        </p:txBody>
      </p:sp>
      <p:pic>
        <p:nvPicPr>
          <p:cNvPr id="11266" name="Picture 2" descr="C:\Users\Donna\AppData\Local\Microsoft\Windows\INetCache\IE\FD7ZVH6N\lapdog1-lar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0" y="1059180"/>
            <a:ext cx="3296920" cy="33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“Junk-Yard Dog”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73942"/>
            <a:ext cx="7772400" cy="4045857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dirty="0"/>
              <a:t>Aggressor</a:t>
            </a:r>
          </a:p>
          <a:p>
            <a:pPr>
              <a:spcAft>
                <a:spcPct val="50000"/>
              </a:spcAft>
            </a:pPr>
            <a:r>
              <a:rPr lang="en-US" dirty="0"/>
              <a:t>Bully</a:t>
            </a:r>
          </a:p>
          <a:p>
            <a:pPr>
              <a:spcAft>
                <a:spcPct val="50000"/>
              </a:spcAft>
            </a:pPr>
            <a:r>
              <a:rPr lang="en-US" dirty="0"/>
              <a:t>Bigot</a:t>
            </a:r>
          </a:p>
          <a:p>
            <a:pPr>
              <a:spcAft>
                <a:spcPct val="50000"/>
              </a:spcAft>
            </a:pPr>
            <a:r>
              <a:rPr lang="en-US" dirty="0"/>
              <a:t>Fight for survival</a:t>
            </a:r>
          </a:p>
          <a:p>
            <a:pPr>
              <a:spcAft>
                <a:spcPct val="50000"/>
              </a:spcAft>
            </a:pPr>
            <a:r>
              <a:rPr lang="en-US" dirty="0"/>
              <a:t>Mounting an attack feels safe</a:t>
            </a:r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53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handle these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51000"/>
            <a:ext cx="7772400" cy="4368799"/>
          </a:xfrm>
        </p:spPr>
        <p:txBody>
          <a:bodyPr>
            <a:normAutofit lnSpcReduction="10000"/>
          </a:bodyPr>
          <a:lstStyle/>
          <a:p>
            <a:pPr>
              <a:spcAft>
                <a:spcPct val="10000"/>
              </a:spcAft>
            </a:pPr>
            <a:r>
              <a:rPr lang="en-US" sz="2800" dirty="0"/>
              <a:t>Victim</a:t>
            </a:r>
          </a:p>
          <a:p>
            <a:pPr>
              <a:spcAft>
                <a:spcPct val="10000"/>
              </a:spcAft>
            </a:pPr>
            <a:r>
              <a:rPr lang="en-US" sz="2800" dirty="0"/>
              <a:t>Attorney</a:t>
            </a:r>
          </a:p>
          <a:p>
            <a:pPr>
              <a:spcAft>
                <a:spcPct val="10000"/>
              </a:spcAft>
            </a:pPr>
            <a:r>
              <a:rPr lang="en-US" sz="2800" dirty="0"/>
              <a:t>Social justice advocate</a:t>
            </a:r>
          </a:p>
          <a:p>
            <a:pPr>
              <a:spcAft>
                <a:spcPct val="10000"/>
              </a:spcAft>
            </a:pPr>
            <a:r>
              <a:rPr lang="en-US" sz="2800" dirty="0"/>
              <a:t>Perfectionist</a:t>
            </a:r>
          </a:p>
          <a:p>
            <a:pPr>
              <a:spcAft>
                <a:spcPct val="10000"/>
              </a:spcAft>
            </a:pPr>
            <a:r>
              <a:rPr lang="en-US" sz="2800" dirty="0"/>
              <a:t>Choreographer / Stage manager</a:t>
            </a:r>
          </a:p>
          <a:p>
            <a:pPr>
              <a:spcAft>
                <a:spcPct val="10000"/>
              </a:spcAft>
            </a:pPr>
            <a:r>
              <a:rPr lang="en-US" sz="2800" dirty="0"/>
              <a:t>Sniper</a:t>
            </a:r>
          </a:p>
          <a:p>
            <a:pPr>
              <a:spcAft>
                <a:spcPct val="10000"/>
              </a:spcAft>
            </a:pPr>
            <a:r>
              <a:rPr lang="en-US" sz="2800" dirty="0"/>
              <a:t>Lapdog</a:t>
            </a:r>
          </a:p>
          <a:p>
            <a:pPr>
              <a:spcAft>
                <a:spcPct val="10000"/>
              </a:spcAft>
            </a:pPr>
            <a:r>
              <a:rPr lang="en-US" sz="2800" dirty="0"/>
              <a:t>Junk-yard dog</a:t>
            </a:r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5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Balanced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22" y="1778001"/>
            <a:ext cx="6401355" cy="377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0500" y="3136613"/>
            <a:ext cx="2692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“Under-Use”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59" y="1743076"/>
            <a:ext cx="27066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9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Under-Use of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Weakens requirements</a:t>
            </a:r>
          </a:p>
          <a:p>
            <a:r>
              <a:rPr lang="en-US" sz="3600" dirty="0"/>
              <a:t>Unsafe environment</a:t>
            </a:r>
          </a:p>
          <a:p>
            <a:r>
              <a:rPr lang="en-US" sz="3600" dirty="0"/>
              <a:t>Parents think we assure safety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4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Under-Use of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The consultant –TA/TA/TA</a:t>
            </a:r>
            <a:endParaRPr lang="en-US" sz="3200" dirty="0"/>
          </a:p>
          <a:p>
            <a:pPr lvl="0"/>
            <a:r>
              <a:rPr lang="en-US" sz="3200" b="1" dirty="0"/>
              <a:t>The Social worker</a:t>
            </a:r>
            <a:endParaRPr lang="en-US" sz="3200" dirty="0"/>
          </a:p>
          <a:p>
            <a:pPr lvl="0"/>
            <a:r>
              <a:rPr lang="en-US" sz="3200" b="1" dirty="0"/>
              <a:t>The go along</a:t>
            </a:r>
            <a:endParaRPr lang="en-US" sz="3200" dirty="0"/>
          </a:p>
          <a:p>
            <a:pPr lvl="0"/>
            <a:r>
              <a:rPr lang="en-US" sz="3200" b="1" dirty="0"/>
              <a:t>The eternal optimist</a:t>
            </a:r>
            <a:endParaRPr lang="en-US" sz="3200" dirty="0"/>
          </a:p>
          <a:p>
            <a:pPr lvl="0"/>
            <a:r>
              <a:rPr lang="en-US" sz="3200" b="1" dirty="0"/>
              <a:t>The over identifier</a:t>
            </a:r>
            <a:endParaRPr lang="en-US" sz="3200" dirty="0"/>
          </a:p>
          <a:p>
            <a:pPr lvl="0"/>
            <a:r>
              <a:rPr lang="en-US" sz="3200" b="1" dirty="0"/>
              <a:t>The apologist</a:t>
            </a:r>
            <a:endParaRPr lang="en-US" sz="3200" dirty="0"/>
          </a:p>
          <a:p>
            <a:pPr lvl="0"/>
            <a:r>
              <a:rPr lang="en-US" sz="3200" b="1" dirty="0"/>
              <a:t>The slipshod</a:t>
            </a: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84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“Consultant”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endParaRPr lang="en-US" sz="3600" dirty="0"/>
          </a:p>
          <a:p>
            <a:pPr>
              <a:spcAft>
                <a:spcPct val="50000"/>
              </a:spcAft>
            </a:pPr>
            <a:r>
              <a:rPr lang="en-US" sz="3600" dirty="0"/>
              <a:t>Avoids enforcement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Wants only to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600" dirty="0"/>
              <a:t>     “consult”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Easier role</a:t>
            </a:r>
          </a:p>
          <a:p>
            <a:endParaRPr lang="en-US" dirty="0"/>
          </a:p>
        </p:txBody>
      </p:sp>
      <p:pic>
        <p:nvPicPr>
          <p:cNvPr id="17411" name="Picture 3" descr="C:\Users\Donna\AppData\Local\Microsoft\Windows\INetCache\IE\XMSI9EW8\consultant-oran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56" y="3257804"/>
            <a:ext cx="2520696" cy="25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“Social Worker”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Confuses role of regulator </a:t>
            </a:r>
            <a:br>
              <a:rPr lang="en-US" dirty="0"/>
            </a:br>
            <a:r>
              <a:rPr lang="en-US" dirty="0"/>
              <a:t>with therapist</a:t>
            </a:r>
          </a:p>
          <a:p>
            <a:endParaRPr lang="en-US" dirty="0"/>
          </a:p>
          <a:p>
            <a:r>
              <a:rPr lang="en-US" dirty="0"/>
              <a:t>Views regulation is too negative</a:t>
            </a:r>
          </a:p>
          <a:p>
            <a:endParaRPr lang="en-US" dirty="0"/>
          </a:p>
          <a:p>
            <a:r>
              <a:rPr lang="en-US" dirty="0"/>
              <a:t>Not comfortable working within policy/regulation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“Go-Along”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endParaRPr lang="en-US" sz="3600" dirty="0"/>
          </a:p>
          <a:p>
            <a:pPr>
              <a:spcAft>
                <a:spcPct val="50000"/>
              </a:spcAft>
            </a:pPr>
            <a:r>
              <a:rPr lang="en-US" dirty="0"/>
              <a:t>Allows licensee to take 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dirty="0"/>
              <a:t>  control</a:t>
            </a:r>
          </a:p>
          <a:p>
            <a:pPr>
              <a:spcAft>
                <a:spcPct val="50000"/>
              </a:spcAft>
            </a:pPr>
            <a:r>
              <a:rPr lang="en-US" dirty="0"/>
              <a:t>Weak</a:t>
            </a:r>
          </a:p>
          <a:p>
            <a:pPr>
              <a:spcAft>
                <a:spcPct val="50000"/>
              </a:spcAft>
            </a:pPr>
            <a:r>
              <a:rPr lang="en-US" dirty="0"/>
              <a:t>Go along to get along</a:t>
            </a:r>
          </a:p>
          <a:p>
            <a:endParaRPr lang="en-US" dirty="0"/>
          </a:p>
        </p:txBody>
      </p:sp>
      <p:pic>
        <p:nvPicPr>
          <p:cNvPr id="18434" name="Picture 2" descr="C:\Users\Donna\AppData\Local\Microsoft\Windows\INetCache\IE\XMSI9EW8\Ned_Flander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18" y="597543"/>
            <a:ext cx="2539682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“Eternal Optimist”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en-US" sz="3600" dirty="0"/>
              <a:t>“Everything is alright”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Avoids unpleasantness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Taken in by outward appearances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30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seems safer when..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SzPct val="95000"/>
            </a:pPr>
            <a:r>
              <a:rPr lang="en-US" dirty="0"/>
              <a:t>Predictable, stable </a:t>
            </a:r>
          </a:p>
          <a:p>
            <a:pPr>
              <a:spcAft>
                <a:spcPct val="50000"/>
              </a:spcAft>
              <a:buSzPct val="95000"/>
            </a:pPr>
            <a:r>
              <a:rPr lang="en-US" dirty="0"/>
              <a:t>Overtly fair </a:t>
            </a:r>
          </a:p>
          <a:p>
            <a:pPr>
              <a:spcAft>
                <a:spcPct val="50000"/>
              </a:spcAft>
              <a:buSzPct val="95000"/>
            </a:pPr>
            <a:r>
              <a:rPr lang="en-US" dirty="0"/>
              <a:t>Respectful</a:t>
            </a:r>
          </a:p>
          <a:p>
            <a:pPr>
              <a:spcAft>
                <a:spcPct val="50000"/>
              </a:spcAft>
              <a:buSzPct val="95000"/>
            </a:pPr>
            <a:r>
              <a:rPr lang="en-US" dirty="0"/>
              <a:t>Representing law and natural consequences, not capricious “personal” authority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“Over-Identifier”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en-US" sz="3600" dirty="0"/>
              <a:t>Over-involved with licensee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Emotionally caught up </a:t>
            </a:r>
            <a:br>
              <a:rPr lang="en-US" sz="3600" dirty="0"/>
            </a:br>
            <a:r>
              <a:rPr lang="en-US" sz="3600" dirty="0"/>
              <a:t>in circumstances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Loses objectivity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49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“Apologist”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en-US" sz="3600" dirty="0"/>
              <a:t>Blames rules on others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Offers no rationale for certain rules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May fail to require compliance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41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“Slipshod”</a:t>
            </a:r>
          </a:p>
        </p:txBody>
      </p:sp>
      <p:pic>
        <p:nvPicPr>
          <p:cNvPr id="5" name="Picture 2" descr="C:\Users\Donna\AppData\Local\Microsoft\Windows\INetCache\IE\MK0CB50K\simpson-failur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80" y="2565400"/>
            <a:ext cx="225552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55800"/>
            <a:ext cx="55753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1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Overuse of Authority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/>
              <a:t>I </a:t>
            </a:r>
            <a:r>
              <a:rPr lang="en-US" b="1" dirty="0" err="1"/>
              <a:t>Gotcha</a:t>
            </a:r>
            <a:endParaRPr lang="en-US" dirty="0"/>
          </a:p>
          <a:p>
            <a:pPr lvl="0"/>
            <a:r>
              <a:rPr lang="en-US" b="1" dirty="0"/>
              <a:t>The Pessimist</a:t>
            </a:r>
            <a:endParaRPr lang="en-US" dirty="0"/>
          </a:p>
          <a:p>
            <a:pPr lvl="0"/>
            <a:r>
              <a:rPr lang="en-US" b="1" dirty="0"/>
              <a:t>The Masked Aggressor</a:t>
            </a:r>
            <a:endParaRPr lang="en-US" dirty="0"/>
          </a:p>
          <a:p>
            <a:pPr lvl="0"/>
            <a:r>
              <a:rPr lang="en-US" b="1" dirty="0"/>
              <a:t>The Midnight Raider</a:t>
            </a:r>
          </a:p>
          <a:p>
            <a:pPr lvl="0"/>
            <a:r>
              <a:rPr lang="en-US" b="1" dirty="0"/>
              <a:t>The Bigot</a:t>
            </a:r>
            <a:endParaRPr lang="en-US" dirty="0"/>
          </a:p>
          <a:p>
            <a:pPr lvl="0"/>
            <a:r>
              <a:rPr lang="en-US" b="1" dirty="0"/>
              <a:t>The Loner</a:t>
            </a:r>
            <a:endParaRPr lang="en-US" dirty="0"/>
          </a:p>
          <a:p>
            <a:pPr lvl="0"/>
            <a:r>
              <a:rPr lang="en-US" b="1" dirty="0"/>
              <a:t>The Crusading Advocate</a:t>
            </a:r>
            <a:endParaRPr lang="en-US" dirty="0"/>
          </a:p>
          <a:p>
            <a:pPr lvl="0"/>
            <a:r>
              <a:rPr lang="en-US" b="1" dirty="0"/>
              <a:t>The </a:t>
            </a:r>
            <a:r>
              <a:rPr lang="en-US" b="1" dirty="0" err="1"/>
              <a:t>Unannointed</a:t>
            </a:r>
            <a:r>
              <a:rPr lang="en-US" b="1" dirty="0"/>
              <a:t> Manager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““I </a:t>
            </a:r>
            <a:r>
              <a:rPr lang="en-US" sz="5400" dirty="0" err="1"/>
              <a:t>Gotcha</a:t>
            </a:r>
            <a:r>
              <a:rPr lang="en-US" sz="5400" dirty="0"/>
              <a:t>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ct val="50000"/>
              </a:spcAft>
            </a:pPr>
            <a:endParaRPr lang="en-US" sz="3200" dirty="0"/>
          </a:p>
          <a:p>
            <a:pPr>
              <a:spcAft>
                <a:spcPct val="50000"/>
              </a:spcAft>
            </a:pPr>
            <a:r>
              <a:rPr lang="en-US" sz="3200" dirty="0"/>
              <a:t>Determined to catch them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200" dirty="0"/>
              <a:t>  being bad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Overreacts 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200" dirty="0"/>
              <a:t>  before getting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200" dirty="0"/>
              <a:t>  facts</a:t>
            </a:r>
          </a:p>
        </p:txBody>
      </p:sp>
      <p:pic>
        <p:nvPicPr>
          <p:cNvPr id="23554" name="Picture 2" descr="C:\Users\Donna\AppData\Local\Microsoft\Windows\INetCache\IE\XMSI9EW8\seymour_skinner_01__simpsons_by_frasier_and_niles-d38uqa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880808"/>
            <a:ext cx="4305300" cy="3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“Pessimist”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endParaRPr lang="en-US" dirty="0"/>
          </a:p>
          <a:p>
            <a:pPr>
              <a:spcAft>
                <a:spcPct val="50000"/>
              </a:spcAft>
            </a:pPr>
            <a:r>
              <a:rPr lang="en-US" dirty="0"/>
              <a:t>Expects licensee </a:t>
            </a:r>
            <a:br>
              <a:rPr lang="en-US" dirty="0"/>
            </a:br>
            <a:r>
              <a:rPr lang="en-US" dirty="0"/>
              <a:t>is covering up violations</a:t>
            </a:r>
          </a:p>
          <a:p>
            <a:pPr>
              <a:spcAft>
                <a:spcPct val="50000"/>
              </a:spcAft>
            </a:pPr>
            <a:r>
              <a:rPr lang="en-US" dirty="0"/>
              <a:t>Expects licensee </a:t>
            </a:r>
            <a:br>
              <a:rPr lang="en-US" dirty="0"/>
            </a:br>
            <a:r>
              <a:rPr lang="en-US" dirty="0"/>
              <a:t>cannot succeed/improve</a:t>
            </a:r>
          </a:p>
          <a:p>
            <a:pPr>
              <a:spcAft>
                <a:spcPct val="50000"/>
              </a:spcAft>
            </a:pPr>
            <a:r>
              <a:rPr lang="en-US" dirty="0"/>
              <a:t>Lack of faith in licensee</a:t>
            </a:r>
          </a:p>
          <a:p>
            <a:endParaRPr lang="en-US" dirty="0"/>
          </a:p>
        </p:txBody>
      </p:sp>
      <p:pic>
        <p:nvPicPr>
          <p:cNvPr id="21506" name="Picture 2" descr="C:\Users\Donna\AppData\Local\Microsoft\Windows\INetCache\IE\XMSI9EW8\Selma_Bouvi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41" y="1155984"/>
            <a:ext cx="2539682" cy="45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“Masked Aggressor”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endParaRPr lang="en-US" dirty="0"/>
          </a:p>
          <a:p>
            <a:pPr>
              <a:spcAft>
                <a:spcPct val="50000"/>
              </a:spcAft>
            </a:pPr>
            <a:r>
              <a:rPr lang="en-US" dirty="0"/>
              <a:t>Polite face to face</a:t>
            </a:r>
          </a:p>
          <a:p>
            <a:pPr>
              <a:spcAft>
                <a:spcPct val="50000"/>
              </a:spcAft>
            </a:pPr>
            <a:r>
              <a:rPr lang="en-US" dirty="0"/>
              <a:t>Lowers the boom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dirty="0"/>
              <a:t>   in writing</a:t>
            </a:r>
          </a:p>
          <a:p>
            <a:pPr>
              <a:spcAft>
                <a:spcPct val="50000"/>
              </a:spcAft>
            </a:pPr>
            <a:r>
              <a:rPr lang="en-US" dirty="0"/>
              <a:t>Passive aggressive</a:t>
            </a:r>
          </a:p>
          <a:p>
            <a:endParaRPr lang="en-US" dirty="0"/>
          </a:p>
        </p:txBody>
      </p:sp>
      <p:pic>
        <p:nvPicPr>
          <p:cNvPr id="22530" name="Picture 2" descr="C:\Users\Donna\AppData\Local\Microsoft\Windows\INetCache\IE\FD7ZVH6N\df703de9-2668-4bd5-8747-1c2a233f24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882900"/>
            <a:ext cx="28575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“Midnight Raider”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en-US" dirty="0"/>
              <a:t>Expects to catch them “being bad”</a:t>
            </a:r>
          </a:p>
          <a:p>
            <a:pPr>
              <a:spcAft>
                <a:spcPct val="50000"/>
              </a:spcAft>
            </a:pPr>
            <a:r>
              <a:rPr lang="en-US" dirty="0"/>
              <a:t>Suspicious and wary of licensees</a:t>
            </a:r>
          </a:p>
          <a:p>
            <a:pPr>
              <a:spcAft>
                <a:spcPct val="50000"/>
              </a:spcAft>
            </a:pPr>
            <a:r>
              <a:rPr lang="en-US" dirty="0"/>
              <a:t>Overuses non-business-hours inspections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505200"/>
            <a:ext cx="20701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5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“The Bigot”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endParaRPr lang="en-US" dirty="0"/>
          </a:p>
          <a:p>
            <a:pPr>
              <a:spcAft>
                <a:spcPct val="50000"/>
              </a:spcAft>
            </a:pPr>
            <a:r>
              <a:rPr lang="en-US" dirty="0"/>
              <a:t>Possesses various biases</a:t>
            </a:r>
          </a:p>
          <a:p>
            <a:pPr>
              <a:spcAft>
                <a:spcPct val="50000"/>
              </a:spcAft>
            </a:pPr>
            <a:r>
              <a:rPr lang="en-US" dirty="0"/>
              <a:t>Hides biases behind professionalism</a:t>
            </a:r>
          </a:p>
          <a:p>
            <a:pPr>
              <a:spcAft>
                <a:spcPct val="50000"/>
              </a:spcAft>
            </a:pPr>
            <a:r>
              <a:rPr lang="en-US" dirty="0"/>
              <a:t>Plays favorites</a:t>
            </a:r>
          </a:p>
          <a:p>
            <a:pPr>
              <a:spcAft>
                <a:spcPct val="500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63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“The Loner”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endParaRPr lang="en-US" sz="3600" dirty="0"/>
          </a:p>
          <a:p>
            <a:pPr>
              <a:spcAft>
                <a:spcPct val="50000"/>
              </a:spcAft>
            </a:pPr>
            <a:r>
              <a:rPr lang="en-US" sz="3600" dirty="0"/>
              <a:t>Uses personal judgment only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Loose cannon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Expects blind support </a:t>
            </a:r>
            <a:br>
              <a:rPr lang="en-US" sz="3600" dirty="0"/>
            </a:br>
            <a:r>
              <a:rPr lang="en-US" sz="3600" dirty="0"/>
              <a:t>from management</a:t>
            </a:r>
          </a:p>
          <a:p>
            <a:pPr>
              <a:spcAft>
                <a:spcPct val="500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6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724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u="sng" dirty="0"/>
              <a:t>YOU have great power and authority by virtue of your position</a:t>
            </a:r>
            <a:r>
              <a:rPr lang="en-US" b="1" dirty="0"/>
              <a:t>. </a:t>
            </a:r>
          </a:p>
          <a:p>
            <a:pPr lvl="0"/>
            <a:r>
              <a:rPr lang="en-US" b="1" dirty="0"/>
              <a:t>Know yourself! </a:t>
            </a:r>
          </a:p>
          <a:p>
            <a:pPr lvl="0"/>
            <a:r>
              <a:rPr lang="en-US" b="1" dirty="0"/>
              <a:t>How do you react to authority? </a:t>
            </a:r>
          </a:p>
          <a:p>
            <a:pPr lvl="0"/>
            <a:r>
              <a:rPr lang="en-US" b="1" dirty="0"/>
              <a:t>Who was the first authority figure in your life? </a:t>
            </a:r>
          </a:p>
          <a:p>
            <a:pPr lvl="0"/>
            <a:r>
              <a:rPr lang="en-US" b="1" dirty="0"/>
              <a:t>Types of culturally based authority:  Charismatic; traditional; rational-legal.</a:t>
            </a:r>
          </a:p>
          <a:p>
            <a:pPr lvl="0"/>
            <a:r>
              <a:rPr lang="en-US" b="1" dirty="0"/>
              <a:t>How do the providers react when you arrive?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“Crusading Advocate”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en-US" sz="4000" dirty="0"/>
              <a:t>Duty to person in care overrides other duties</a:t>
            </a:r>
          </a:p>
          <a:p>
            <a:pPr>
              <a:spcAft>
                <a:spcPct val="50000"/>
              </a:spcAft>
            </a:pPr>
            <a:r>
              <a:rPr lang="en-US" sz="4000" dirty="0"/>
              <a:t>Oversteps bounds</a:t>
            </a:r>
          </a:p>
          <a:p>
            <a:pPr>
              <a:spcAft>
                <a:spcPct val="50000"/>
              </a:spcAft>
            </a:pPr>
            <a:r>
              <a:rPr lang="en-US" sz="4000" dirty="0"/>
              <a:t>Consultation obligatory</a:t>
            </a:r>
          </a:p>
          <a:p>
            <a:pPr>
              <a:spcAft>
                <a:spcPct val="500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6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“</a:t>
            </a:r>
            <a:r>
              <a:rPr lang="en-US" sz="5400" dirty="0" err="1"/>
              <a:t>Unannointed</a:t>
            </a:r>
            <a:r>
              <a:rPr lang="en-US" sz="5400" dirty="0"/>
              <a:t> Manager”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endParaRPr lang="en-US" sz="3200" dirty="0"/>
          </a:p>
          <a:p>
            <a:pPr>
              <a:spcAft>
                <a:spcPct val="50000"/>
              </a:spcAft>
            </a:pPr>
            <a:r>
              <a:rPr lang="en-US" sz="3200" dirty="0"/>
              <a:t>Confuses roles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Dictates action to be taken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Takes over managerial role </a:t>
            </a:r>
            <a:br>
              <a:rPr lang="en-US" sz="3200" dirty="0"/>
            </a:br>
            <a:r>
              <a:rPr lang="en-US" sz="3200" dirty="0"/>
              <a:t>for the facility</a:t>
            </a:r>
          </a:p>
          <a:p>
            <a:pPr>
              <a:spcAft>
                <a:spcPct val="500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8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Misuse of Authority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pitchFamily="-111" charset="-128"/>
              </a:rPr>
              <a:t>Misuse of Authority is destructive for you, your agency, the provider and most importantly the children and families we serve.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pitchFamily="-111" charset="-128"/>
              </a:rPr>
              <a:t>The authority of law is what binds us together.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pitchFamily="-111" charset="-128"/>
              </a:rPr>
              <a:t>Licensing reps should be respectful, friendly and courteous but not friends with the providers.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pitchFamily="-111" charset="-128"/>
              </a:rPr>
              <a:t>Remember your role.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pitchFamily="-111" charset="-128"/>
              </a:rPr>
              <a:t>Regulating authority is conceptually and emotionally stressful to most providers…..even before a violation is issued or enforcement action taken.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pitchFamily="-111" charset="-128"/>
              </a:rPr>
              <a:t>Overuse of authority – abuse. Underuse or abdication of proper authority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pitchFamily="-111" charset="-128"/>
              </a:rPr>
              <a:t>.</a:t>
            </a:r>
            <a:endParaRPr lang="en-US" sz="2400" kern="0" dirty="0">
              <a:solidFill>
                <a:srgbClr val="000000"/>
              </a:solidFill>
              <a:latin typeface="Arial"/>
              <a:ea typeface="ＭＳ Ｐゴシック" pitchFamily="-111" charset="-128"/>
            </a:endParaRPr>
          </a:p>
          <a:p>
            <a:pPr>
              <a:spcAft>
                <a:spcPct val="500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040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0430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Concept of Prevention Protection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3200" b="1" dirty="0"/>
              <a:t>Licensing comes first to prevent danger.  Regulators issue violations which gives providers the opportunity to correct or prevent harm. </a:t>
            </a:r>
          </a:p>
          <a:p>
            <a:pPr lvl="0"/>
            <a:r>
              <a:rPr lang="en-US" sz="3200" b="1" dirty="0"/>
              <a:t>Don’t feel guilty if the provider hasn’t maintained compliance.</a:t>
            </a:r>
            <a:endParaRPr lang="en-US" sz="3200" dirty="0"/>
          </a:p>
          <a:p>
            <a:r>
              <a:rPr lang="en-US" sz="3200" b="1" dirty="0"/>
              <a:t>Violations should be viewed as prevention and a positive process not punitive.  Violations are licensing’s method of protection!</a:t>
            </a:r>
            <a:r>
              <a:rPr lang="en-US" sz="3200" dirty="0"/>
              <a:t> </a:t>
            </a:r>
          </a:p>
          <a:p>
            <a:pPr>
              <a:spcAft>
                <a:spcPct val="500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42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210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Rules apply equally to ALL providers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sz="3200" dirty="0"/>
          </a:p>
          <a:p>
            <a:r>
              <a:rPr lang="en-US" sz="3200" b="1" dirty="0"/>
              <a:t>Regulators cannot substitute our professional opinions as the rules are the rules.  </a:t>
            </a:r>
          </a:p>
          <a:p>
            <a:r>
              <a:rPr lang="en-US" sz="3200" b="1" dirty="0"/>
              <a:t>Licensing authority begins and ends with the rules.  </a:t>
            </a:r>
          </a:p>
          <a:p>
            <a:r>
              <a:rPr lang="en-US" sz="3200" b="1" dirty="0"/>
              <a:t>If you are on a power trip this may be the wrong profession for you!</a:t>
            </a:r>
            <a:endParaRPr lang="en-US" sz="3200" dirty="0"/>
          </a:p>
          <a:p>
            <a:pPr>
              <a:spcAft>
                <a:spcPct val="500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18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210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Distorted Relationships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536700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US" sz="3200" dirty="0"/>
          </a:p>
          <a:p>
            <a:pPr>
              <a:spcAft>
                <a:spcPct val="50000"/>
              </a:spcAft>
            </a:pPr>
            <a:r>
              <a:rPr lang="en-US" sz="3200" dirty="0"/>
              <a:t>Providers perceiving themselves in danger; fight, flee or freeze. 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Knowing yourself will help understand/anticipate the providers reaction. 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Think about a time when a violation was cited the provider disagreed with or became aggressive?  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What was the cause of the providers reaction?  </a:t>
            </a:r>
          </a:p>
          <a:p>
            <a:pPr>
              <a:spcAft>
                <a:spcPct val="50000"/>
              </a:spcAft>
            </a:pPr>
            <a:r>
              <a:rPr lang="en-US" sz="3200" dirty="0"/>
              <a:t>Do you see yourself in the providers shoes?</a:t>
            </a:r>
          </a:p>
          <a:p>
            <a:pPr>
              <a:spcAft>
                <a:spcPct val="500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70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210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Tips for a Good Balance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536700"/>
            <a:ext cx="7772400" cy="457200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Good communication</a:t>
            </a:r>
          </a:p>
          <a:p>
            <a:endParaRPr lang="en-US" sz="3200" dirty="0"/>
          </a:p>
          <a:p>
            <a:r>
              <a:rPr lang="en-US" sz="3200" dirty="0"/>
              <a:t>Use least enforcement needed</a:t>
            </a:r>
          </a:p>
          <a:p>
            <a:endParaRPr lang="en-US" sz="3200" dirty="0"/>
          </a:p>
          <a:p>
            <a:r>
              <a:rPr lang="en-US" sz="3200" dirty="0"/>
              <a:t>Use technical assistance appropriately</a:t>
            </a:r>
          </a:p>
        </p:txBody>
      </p:sp>
    </p:spTree>
    <p:extLst>
      <p:ext uri="{BB962C8B-B14F-4D97-AF65-F5344CB8AC3E}">
        <p14:creationId xmlns:p14="http://schemas.microsoft.com/office/powerpoint/2010/main" val="26377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270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Tips for a Good Balance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20700" y="1536700"/>
            <a:ext cx="81661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Show respect</a:t>
            </a:r>
          </a:p>
          <a:p>
            <a:endParaRPr lang="en-US" sz="3200" dirty="0"/>
          </a:p>
          <a:p>
            <a:r>
              <a:rPr lang="en-US" sz="3200" dirty="0"/>
              <a:t>Use organizational resources</a:t>
            </a:r>
          </a:p>
          <a:p>
            <a:endParaRPr lang="en-US" sz="3200" dirty="0"/>
          </a:p>
          <a:p>
            <a:r>
              <a:rPr lang="en-US" sz="3200" dirty="0"/>
              <a:t>Observe limits and latitudes</a:t>
            </a:r>
          </a:p>
          <a:p>
            <a:endParaRPr lang="en-US" sz="3200" dirty="0"/>
          </a:p>
          <a:p>
            <a:r>
              <a:rPr lang="en-US" sz="3200" dirty="0"/>
              <a:t>Gather facts fully and objectively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55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210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Handling Challenging Situations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536700"/>
            <a:ext cx="77724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3200" dirty="0"/>
          </a:p>
          <a:p>
            <a:r>
              <a:rPr lang="en-US" sz="3200" b="1" dirty="0"/>
              <a:t>You will encounter offensive situations so be consistent in mood and behavior. </a:t>
            </a:r>
          </a:p>
          <a:p>
            <a:r>
              <a:rPr lang="en-US" sz="3200" b="1" dirty="0"/>
              <a:t>Being vigilant in knowing your own issues with authority – know yourself.  </a:t>
            </a:r>
          </a:p>
          <a:p>
            <a:r>
              <a:rPr lang="en-US" sz="3200" b="1" dirty="0"/>
              <a:t>Stay out of traps. </a:t>
            </a:r>
          </a:p>
          <a:p>
            <a:pPr>
              <a:spcAft>
                <a:spcPct val="500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57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210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Handling Challenging Situations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536700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US" sz="3200" dirty="0"/>
          </a:p>
          <a:p>
            <a:r>
              <a:rPr lang="en-US" sz="3200" b="1" dirty="0"/>
              <a:t>Take deep breaths; visualize yourself in a calm state; count backward slowly; redirect the conversation; concentrate on similarities/common interest in providing good care for the residents; practice good listening skills; all violations observed must be cited; use TA to explain possible POC; teach the intent of the regulation; be fair and objective/specific; gather facts fully; provide findings promptly – no </a:t>
            </a:r>
            <a:r>
              <a:rPr lang="en-US" sz="3200" b="1" dirty="0" err="1"/>
              <a:t>gotcha’s</a:t>
            </a:r>
            <a:r>
              <a:rPr lang="en-US" sz="3200" b="1" dirty="0"/>
              <a:t>; learn and practice good verbal and nonverbal communications. </a:t>
            </a:r>
            <a:endParaRPr lang="en-US" sz="3200" dirty="0"/>
          </a:p>
          <a:p>
            <a:pPr>
              <a:spcAft>
                <a:spcPct val="500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11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 Use of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3600" b="1" u="sng" dirty="0"/>
              <a:t>We do not need to show authority to use it effectively</a:t>
            </a:r>
            <a:r>
              <a:rPr lang="en-US" sz="3600" b="1" dirty="0"/>
              <a:t>. </a:t>
            </a:r>
          </a:p>
          <a:p>
            <a:r>
              <a:rPr lang="en-US" sz="3600" b="1" dirty="0"/>
              <a:t>Communication is key. </a:t>
            </a:r>
            <a:endParaRPr lang="en-US" sz="3600" dirty="0"/>
          </a:p>
          <a:p>
            <a:r>
              <a:rPr lang="en-US" sz="3600" b="1" dirty="0"/>
              <a:t>You walk softly but carry a big stick. </a:t>
            </a:r>
          </a:p>
          <a:p>
            <a:r>
              <a:rPr lang="en-US" sz="3600" b="1" dirty="0"/>
              <a:t>You must know how to manage your reactions and most importantly body language. </a:t>
            </a:r>
          </a:p>
          <a:p>
            <a:r>
              <a:rPr lang="en-US" sz="3600" b="1" dirty="0"/>
              <a:t>What are your triggers? </a:t>
            </a:r>
          </a:p>
          <a:p>
            <a:r>
              <a:rPr lang="en-US" sz="3600" b="1" dirty="0"/>
              <a:t>How do you redirect conversations? </a:t>
            </a:r>
          </a:p>
          <a:p>
            <a:r>
              <a:rPr lang="en-US" sz="3600" b="1" dirty="0"/>
              <a:t>Licensing is a human endeavor – are you comfortable with your feelings?</a:t>
            </a:r>
            <a:endParaRPr lang="en-US" sz="3600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2108"/>
            <a:ext cx="7772400" cy="53549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Handling Challenging Situations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270000"/>
            <a:ext cx="7772400" cy="43561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b="1" u="sng" dirty="0"/>
              <a:t>A smile, courtesy, respect, and manners</a:t>
            </a:r>
            <a:r>
              <a:rPr lang="en-US" sz="3600" b="1" dirty="0"/>
              <a:t> </a:t>
            </a:r>
            <a:r>
              <a:rPr lang="en-US" sz="3600" b="1" u="sng" dirty="0"/>
              <a:t>go a long way. (please, thank you, may</a:t>
            </a:r>
            <a:r>
              <a:rPr lang="en-US" sz="3600" b="1" dirty="0"/>
              <a:t> </a:t>
            </a:r>
            <a:r>
              <a:rPr lang="en-US" sz="3600" b="1" u="sng" dirty="0"/>
              <a:t>I?)</a:t>
            </a:r>
            <a:r>
              <a:rPr lang="en-US" sz="3600" b="1" dirty="0"/>
              <a:t> 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200" b="1" dirty="0"/>
              <a:t>Human Interactions – authority is defined as a bond between people who are unequal. Like parent/child; student/teacher; employer/employee; license rep/provider. </a:t>
            </a:r>
          </a:p>
          <a:p>
            <a:endParaRPr lang="en-US" sz="3200" b="1" dirty="0"/>
          </a:p>
          <a:p>
            <a:r>
              <a:rPr lang="en-US" sz="3200" b="1" dirty="0"/>
              <a:t>You hold something providers want/need – “the license”  no reason to misuse the “Balance of Authority”</a:t>
            </a:r>
            <a:endParaRPr lang="en-US" sz="3200" dirty="0"/>
          </a:p>
          <a:p>
            <a:pPr>
              <a:spcAft>
                <a:spcPct val="500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81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7500"/>
            <a:ext cx="77724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Life’s a Great Balancing Act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1155700"/>
            <a:ext cx="8382000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ct val="50000"/>
              </a:spcAft>
              <a:buNone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So be sure when you step.  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Step with care and great tact 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and remember that life's a great balancing act.  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Just never forget to be dexterous and deft.  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And never mix up your right foot with your left. </a:t>
            </a:r>
          </a:p>
          <a:p>
            <a:pPr>
              <a:spcAft>
                <a:spcPct val="50000"/>
              </a:spcAft>
            </a:pP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Aft>
                <a:spcPct val="50000"/>
              </a:spcAft>
              <a:buNone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       Dr. Seuss</a:t>
            </a:r>
          </a:p>
          <a:p>
            <a:pPr>
              <a:spcAft>
                <a:spcPct val="50000"/>
              </a:spcAft>
            </a:pPr>
            <a:endParaRPr lang="en-US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381500"/>
            <a:ext cx="22637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Donna\AppData\Local\Microsoft\Windows\INetCache\IE\MK0CB50K\questions[1]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47700"/>
            <a:ext cx="75311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406400"/>
            <a:ext cx="8496300" cy="5613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chemeClr val="accent1"/>
                </a:solidFill>
              </a:rPr>
              <a:t>Balance: not to hard, not too soft – 	</a:t>
            </a:r>
          </a:p>
          <a:p>
            <a:pPr marL="0" indent="0" algn="ctr">
              <a:buNone/>
            </a:pPr>
            <a:r>
              <a:rPr lang="en-US" sz="3500" b="1" dirty="0">
                <a:solidFill>
                  <a:schemeClr val="accent1"/>
                </a:solidFill>
              </a:rPr>
              <a:t>JUST RIGHT - “Goldilocks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Personal relationships with providers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do not work.</a:t>
            </a:r>
          </a:p>
          <a:p>
            <a:r>
              <a:rPr lang="en-US" sz="2800" b="1" dirty="0"/>
              <a:t>Regulatory relationship’s require the use of fair, objective authority that is not contaminated by the conflict of interest. </a:t>
            </a:r>
          </a:p>
          <a:p>
            <a:r>
              <a:rPr lang="en-US" sz="2800" b="1" dirty="0"/>
              <a:t>All professionals have common goals; due diligence; objectivity and managing personal feelings. </a:t>
            </a:r>
          </a:p>
          <a:p>
            <a:r>
              <a:rPr lang="en-US" sz="2800" b="1" dirty="0"/>
              <a:t>What are licensing reps common goals? </a:t>
            </a:r>
          </a:p>
          <a:p>
            <a:r>
              <a:rPr lang="en-US" sz="2800" b="1" dirty="0"/>
              <a:t>Prevention is one of the primary regulators goals which protects the public through licensing.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Times New Roman"/>
                <a:cs typeface="+mj-cs"/>
              </a:rPr>
              <a:t>Problems with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Past History</a:t>
            </a:r>
          </a:p>
          <a:p>
            <a:pPr marL="0" indent="0">
              <a:buNone/>
            </a:pPr>
            <a:r>
              <a:rPr lang="en-US" dirty="0"/>
              <a:t>   (ACES)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Personal History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Power imbalances</a:t>
            </a:r>
          </a:p>
          <a:p>
            <a:endParaRPr lang="en-US" dirty="0"/>
          </a:p>
          <a:p>
            <a:pPr lvl="8"/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47800"/>
            <a:ext cx="24384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41" descr="j02277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9035" r="6250"/>
          <a:stretch>
            <a:fillRect/>
          </a:stretch>
        </p:blipFill>
        <p:spPr bwMode="auto">
          <a:xfrm>
            <a:off x="1492250" y="3325812"/>
            <a:ext cx="2438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9" descr="j03169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4476527"/>
            <a:ext cx="2095500" cy="139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Times New Roman"/>
                <a:cs typeface="+mj-cs"/>
              </a:rPr>
              <a:t>Limits and Latitudes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altLang="en-US" dirty="0"/>
          </a:p>
          <a:p>
            <a:r>
              <a:rPr lang="en-US" sz="4000" dirty="0"/>
              <a:t>Equal Enforcement</a:t>
            </a:r>
          </a:p>
          <a:p>
            <a:endParaRPr lang="en-US" sz="4000" dirty="0"/>
          </a:p>
          <a:p>
            <a:r>
              <a:rPr lang="en-US" sz="4000" dirty="0"/>
              <a:t>Real Requirement</a:t>
            </a:r>
          </a:p>
          <a:p>
            <a:endParaRPr lang="en-US" sz="4000" dirty="0"/>
          </a:p>
          <a:p>
            <a:r>
              <a:rPr lang="en-US" sz="4000" dirty="0"/>
              <a:t>Can’t Change (Rules)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u="sng" dirty="0"/>
              <a:t>Vary use of authority on case-by-case</a:t>
            </a:r>
            <a:r>
              <a:rPr lang="en-US" sz="3200" b="1" dirty="0"/>
              <a:t> </a:t>
            </a:r>
            <a:r>
              <a:rPr lang="en-US" sz="3200" b="1" u="sng" dirty="0"/>
              <a:t>basis</a:t>
            </a:r>
            <a:endParaRPr lang="en-US" sz="3200" b="1" dirty="0"/>
          </a:p>
          <a:p>
            <a:r>
              <a:rPr lang="en-US" b="1" dirty="0"/>
              <a:t>Professional collisions – keep in mind we license facilities operated by professionals –they may feel their professional commitment may supersede what licensing does. </a:t>
            </a:r>
          </a:p>
          <a:p>
            <a:r>
              <a:rPr lang="en-US" b="1" dirty="0"/>
              <a:t>Authority is necessary for an orderly society and accomplish tasks.  </a:t>
            </a:r>
          </a:p>
          <a:p>
            <a:r>
              <a:rPr lang="en-US" b="1" dirty="0"/>
              <a:t>The review of regulatory compliance may cause a professional collision with providers who work very hard at serving a vulnerable population.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0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720717"/>
      </a:accent1>
      <a:accent2>
        <a:srgbClr val="1F1D81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506F88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6819C5B912E34F9A30B71916912707" ma:contentTypeVersion="9" ma:contentTypeDescription="Create a new document." ma:contentTypeScope="" ma:versionID="42a2a4dfee7aad6016d99690f03bd14c">
  <xsd:schema xmlns:xsd="http://www.w3.org/2001/XMLSchema" xmlns:xs="http://www.w3.org/2001/XMLSchema" xmlns:p="http://schemas.microsoft.com/office/2006/metadata/properties" xmlns:ns2="1ceb5ff8-44c9-4403-bac5-4e07a3e701d5" xmlns:ns3="ef923fee-547b-49dd-adc0-db7e637873cf" targetNamespace="http://schemas.microsoft.com/office/2006/metadata/properties" ma:root="true" ma:fieldsID="b1e76fcc0dbba1f7d7eca9884bdbf889" ns2:_="" ns3:_="">
    <xsd:import namespace="1ceb5ff8-44c9-4403-bac5-4e07a3e701d5"/>
    <xsd:import namespace="ef923fee-547b-49dd-adc0-db7e637873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b5ff8-44c9-4403-bac5-4e07a3e701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23fee-547b-49dd-adc0-db7e63787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D8569D-5724-419C-B46B-BBEFC81FE9E1}"/>
</file>

<file path=customXml/itemProps2.xml><?xml version="1.0" encoding="utf-8"?>
<ds:datastoreItem xmlns:ds="http://schemas.openxmlformats.org/officeDocument/2006/customXml" ds:itemID="{277D8FC3-C0C4-4B58-90EC-92276232159A}"/>
</file>

<file path=customXml/itemProps3.xml><?xml version="1.0" encoding="utf-8"?>
<ds:datastoreItem xmlns:ds="http://schemas.openxmlformats.org/officeDocument/2006/customXml" ds:itemID="{5FDF56B8-B1FA-4FF5-9FDF-B9CAA0FD973D}"/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3237</TotalTime>
  <Words>1298</Words>
  <Application>Microsoft Office PowerPoint</Application>
  <PresentationFormat>On-screen Show (4:3)</PresentationFormat>
  <Paragraphs>343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ＭＳ Ｐゴシック</vt:lpstr>
      <vt:lpstr>Arial</vt:lpstr>
      <vt:lpstr>Arial Black</vt:lpstr>
      <vt:lpstr>Arial Narrow</vt:lpstr>
      <vt:lpstr>Arial Rounded MT Bold</vt:lpstr>
      <vt:lpstr>Calibri</vt:lpstr>
      <vt:lpstr>Comic Sans MS</vt:lpstr>
      <vt:lpstr>Franklin Gothic Book</vt:lpstr>
      <vt:lpstr>Perpetua</vt:lpstr>
      <vt:lpstr>Times New Roman</vt:lpstr>
      <vt:lpstr>Wingdings 2</vt:lpstr>
      <vt:lpstr>Equity</vt:lpstr>
      <vt:lpstr>NARA Licensing Curriculum Training The Balance Use  of Authority in Licensing</vt:lpstr>
      <vt:lpstr>Learning Objectives</vt:lpstr>
      <vt:lpstr>Life seems safer when..</vt:lpstr>
      <vt:lpstr>Best Practices</vt:lpstr>
      <vt:lpstr>Balance Use of Authority</vt:lpstr>
      <vt:lpstr>PowerPoint Presentation</vt:lpstr>
      <vt:lpstr>Problems with Authority</vt:lpstr>
      <vt:lpstr>Limits and Latitudes</vt:lpstr>
      <vt:lpstr>PowerPoint Presentation</vt:lpstr>
      <vt:lpstr>Authority Concept</vt:lpstr>
      <vt:lpstr>Provider’s  Reactions</vt:lpstr>
      <vt:lpstr>Provider’s  Reactions</vt:lpstr>
      <vt:lpstr>  Characterizations of Providers</vt:lpstr>
      <vt:lpstr>“Victim”</vt:lpstr>
      <vt:lpstr>“Attorney”</vt:lpstr>
      <vt:lpstr>“Social Justice Advocate”</vt:lpstr>
      <vt:lpstr>“Perfectionist”</vt:lpstr>
      <vt:lpstr>Choreographer/Stage Mgr”</vt:lpstr>
      <vt:lpstr>“Sniper”</vt:lpstr>
      <vt:lpstr>“Lapdog”</vt:lpstr>
      <vt:lpstr>“Junk-Yard Dog”</vt:lpstr>
      <vt:lpstr>How would you handle these ?</vt:lpstr>
      <vt:lpstr>Staying Balanced</vt:lpstr>
      <vt:lpstr>Under-Use of Authority</vt:lpstr>
      <vt:lpstr>Under-Use of Authority</vt:lpstr>
      <vt:lpstr>“Consultant”</vt:lpstr>
      <vt:lpstr>“Social Worker”</vt:lpstr>
      <vt:lpstr>“Go-Along”</vt:lpstr>
      <vt:lpstr>“Eternal Optimist”</vt:lpstr>
      <vt:lpstr>“Over-Identifier”</vt:lpstr>
      <vt:lpstr>“Apologist”</vt:lpstr>
      <vt:lpstr>“Slipshod”</vt:lpstr>
      <vt:lpstr>Overuse of Authority</vt:lpstr>
      <vt:lpstr>““I Gotcha”</vt:lpstr>
      <vt:lpstr>“Pessimist”</vt:lpstr>
      <vt:lpstr>“Masked Aggressor”</vt:lpstr>
      <vt:lpstr>“Midnight Raider”</vt:lpstr>
      <vt:lpstr>“The Bigot”</vt:lpstr>
      <vt:lpstr>“The Loner”</vt:lpstr>
      <vt:lpstr>“Crusading Advocate”</vt:lpstr>
      <vt:lpstr>“Unannointed Manager”</vt:lpstr>
      <vt:lpstr>Misuse of Authority</vt:lpstr>
      <vt:lpstr>Concept of Prevention Protection</vt:lpstr>
      <vt:lpstr>Rules apply equally to ALL providers</vt:lpstr>
      <vt:lpstr>Distorted Relationships</vt:lpstr>
      <vt:lpstr>Tips for a Good Balance</vt:lpstr>
      <vt:lpstr>Tips for a Good Balance</vt:lpstr>
      <vt:lpstr>Handling Challenging Situations</vt:lpstr>
      <vt:lpstr>Handling Challenging Situations</vt:lpstr>
      <vt:lpstr>Handling Challenging Situations</vt:lpstr>
      <vt:lpstr>Life’s a Great Balancing Act</vt:lpstr>
      <vt:lpstr>PowerPoint Presentation</vt:lpstr>
    </vt:vector>
  </TitlesOfParts>
  <Company>NAECS-SDE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Jana Martella</dc:creator>
  <cp:lastModifiedBy>Mary Kate Cole</cp:lastModifiedBy>
  <cp:revision>155</cp:revision>
  <cp:lastPrinted>2017-05-01T22:41:20Z</cp:lastPrinted>
  <dcterms:created xsi:type="dcterms:W3CDTF">2012-02-23T17:31:47Z</dcterms:created>
  <dcterms:modified xsi:type="dcterms:W3CDTF">2017-08-21T13:42:34Z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0x010100A36819C5B912E34F9A30B71916912707</vt:lpwstr>
  </property>
</Properties>
</file>